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92" r:id="rId3"/>
    <p:sldId id="286" r:id="rId4"/>
    <p:sldId id="293" r:id="rId5"/>
    <p:sldId id="316" r:id="rId6"/>
    <p:sldId id="322" r:id="rId7"/>
    <p:sldId id="296" r:id="rId8"/>
    <p:sldId id="270" r:id="rId9"/>
    <p:sldId id="301" r:id="rId10"/>
    <p:sldId id="303" r:id="rId11"/>
    <p:sldId id="302" r:id="rId12"/>
    <p:sldId id="300" r:id="rId13"/>
    <p:sldId id="273" r:id="rId14"/>
    <p:sldId id="304" r:id="rId15"/>
    <p:sldId id="324" r:id="rId16"/>
    <p:sldId id="311" r:id="rId17"/>
    <p:sldId id="268" r:id="rId18"/>
    <p:sldId id="318" r:id="rId19"/>
    <p:sldId id="285" r:id="rId20"/>
    <p:sldId id="310" r:id="rId21"/>
    <p:sldId id="305" r:id="rId22"/>
    <p:sldId id="294" r:id="rId23"/>
    <p:sldId id="306" r:id="rId24"/>
    <p:sldId id="295" r:id="rId25"/>
    <p:sldId id="259" r:id="rId26"/>
    <p:sldId id="319" r:id="rId27"/>
    <p:sldId id="320" r:id="rId28"/>
    <p:sldId id="321" r:id="rId29"/>
    <p:sldId id="315" r:id="rId30"/>
    <p:sldId id="312" r:id="rId31"/>
    <p:sldId id="313" r:id="rId32"/>
    <p:sldId id="314" r:id="rId33"/>
    <p:sldId id="323" r:id="rId34"/>
    <p:sldId id="317" r:id="rId35"/>
    <p:sldId id="280" r:id="rId36"/>
    <p:sldId id="290" r:id="rId37"/>
    <p:sldId id="307" r:id="rId38"/>
    <p:sldId id="308" r:id="rId39"/>
    <p:sldId id="309" r:id="rId4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2" y="1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Swarm file is in ‘msdo-operations’ git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/>
              <a:t>Docker Swarm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789A-B3C8-4255-B04A-E63CF20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Anatomy of Compose-file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F2CE-5E8E-413B-AF5A-848C1379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Instructing the service/task</a:t>
            </a:r>
          </a:p>
          <a:p>
            <a:pPr lvl="1"/>
            <a:r>
              <a:rPr lang="da-DK" dirty="0"/>
              <a:t>Command: </a:t>
            </a:r>
          </a:p>
          <a:p>
            <a:pPr lvl="2"/>
            <a:r>
              <a:rPr lang="da-DK" dirty="0"/>
              <a:t>Overrules CMD in image</a:t>
            </a:r>
          </a:p>
          <a:p>
            <a:pPr lvl="1"/>
            <a:r>
              <a:rPr lang="da-DK" dirty="0"/>
              <a:t>Depends_on:</a:t>
            </a:r>
          </a:p>
          <a:p>
            <a:pPr lvl="2"/>
            <a:r>
              <a:rPr lang="da-DK" dirty="0"/>
              <a:t>States service dependencies</a:t>
            </a:r>
            <a:br>
              <a:rPr lang="da-DK" dirty="0"/>
            </a:br>
            <a:r>
              <a:rPr lang="da-DK" dirty="0"/>
              <a:t>and order of service starts</a:t>
            </a:r>
          </a:p>
          <a:p>
            <a:pPr lvl="2"/>
            <a:endParaRPr lang="da-DK" dirty="0"/>
          </a:p>
          <a:p>
            <a:endParaRPr lang="da-DK" dirty="0"/>
          </a:p>
          <a:p>
            <a:r>
              <a:rPr lang="da-DK" i="1" dirty="0"/>
              <a:t>But swarm does not respect ‘is-up’ by services even if there is a depends_on</a:t>
            </a:r>
          </a:p>
          <a:p>
            <a:pPr lvl="1"/>
            <a:r>
              <a:rPr lang="da-DK" dirty="0"/>
              <a:t>If the ‘db’ is slow to start, the client service may try to connect before it will accept connections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03C4-047F-49A9-BB37-9D1A90DB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1A3B-CB39-4307-B6A5-E8289EF3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1875-073B-4CED-BBD2-C70D5887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D50DD-0DF0-4D74-87DC-C94B3643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57300"/>
            <a:ext cx="3467100" cy="2438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D3F5E4-469A-4850-A45C-8F7335E74F3F}"/>
              </a:ext>
            </a:extLst>
          </p:cNvPr>
          <p:cNvCxnSpPr/>
          <p:nvPr/>
        </p:nvCxnSpPr>
        <p:spPr>
          <a:xfrm>
            <a:off x="4876800" y="2324100"/>
            <a:ext cx="533400" cy="1524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1C7651-9F27-4044-AC4B-15984B4E68F1}"/>
              </a:ext>
            </a:extLst>
          </p:cNvPr>
          <p:cNvCxnSpPr/>
          <p:nvPr/>
        </p:nvCxnSpPr>
        <p:spPr>
          <a:xfrm flipV="1">
            <a:off x="4953000" y="2324100"/>
            <a:ext cx="457200" cy="1524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5E0FD-C1F4-4127-9EF7-6D50BCDE3C0D}"/>
              </a:ext>
            </a:extLst>
          </p:cNvPr>
          <p:cNvSpPr/>
          <p:nvPr/>
        </p:nvSpPr>
        <p:spPr>
          <a:xfrm>
            <a:off x="6705600" y="1028700"/>
            <a:ext cx="19812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Only ‘image:’ tag possible in stacks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3CC4A7-30A4-48F3-A944-FE0824CCD419}"/>
              </a:ext>
            </a:extLst>
          </p:cNvPr>
          <p:cNvCxnSpPr/>
          <p:nvPr/>
        </p:nvCxnSpPr>
        <p:spPr>
          <a:xfrm flipH="1">
            <a:off x="5638800" y="1562100"/>
            <a:ext cx="990600" cy="7620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6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ECE33C-F2EF-40A8-BEFE-7CA0ADA20364}"/>
              </a:ext>
            </a:extLst>
          </p:cNvPr>
          <p:cNvSpPr/>
          <p:nvPr/>
        </p:nvSpPr>
        <p:spPr>
          <a:xfrm>
            <a:off x="304800" y="3848100"/>
            <a:ext cx="4495800" cy="1295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7129D-AA3A-4363-A4D9-E47AED2C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Orchestration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7A5C-1349-4ED9-8319-438AE868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Services need to communicate with each other...</a:t>
            </a:r>
          </a:p>
          <a:p>
            <a:r>
              <a:rPr lang="da-DK" b="1" i="1" dirty="0"/>
              <a:t>Each container on the network is assigned the ‘service name’ as hostname</a:t>
            </a:r>
          </a:p>
          <a:p>
            <a:pPr lvl="1"/>
            <a:r>
              <a:rPr lang="da-DK"/>
              <a:t>A swarm has its own DNS</a:t>
            </a:r>
          </a:p>
          <a:p>
            <a:pPr lvl="1"/>
            <a:r>
              <a:rPr lang="da-DK"/>
              <a:t>There </a:t>
            </a:r>
            <a:r>
              <a:rPr lang="da-DK" dirty="0"/>
              <a:t>will be a node</a:t>
            </a:r>
            <a:br>
              <a:rPr lang="da-DK" dirty="0"/>
            </a:br>
            <a:r>
              <a:rPr lang="da-DK" dirty="0"/>
              <a:t>named ‘db’ and one named ‘web’</a:t>
            </a:r>
            <a:br>
              <a:rPr lang="da-DK" dirty="0"/>
            </a:br>
            <a:r>
              <a:rPr lang="da-DK" dirty="0"/>
              <a:t>on this network!</a:t>
            </a:r>
          </a:p>
          <a:p>
            <a:pPr lvl="1"/>
            <a:endParaRPr lang="da-DK" dirty="0"/>
          </a:p>
          <a:p>
            <a:r>
              <a:rPr lang="da-DK" dirty="0"/>
              <a:t>So, you have to configure</a:t>
            </a:r>
            <a:br>
              <a:rPr lang="da-DK" dirty="0"/>
            </a:br>
            <a:r>
              <a:rPr lang="da-DK" dirty="0"/>
              <a:t>your ‘manage.py’ to connect</a:t>
            </a:r>
            <a:br>
              <a:rPr lang="da-DK" dirty="0"/>
            </a:br>
            <a:r>
              <a:rPr lang="da-DK" dirty="0"/>
              <a:t>to ‘db:5432’ (postgres port).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9647-45DA-43E6-8E82-1AF2BF5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EDAEA-8472-4DA1-8E80-96CF033F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470F-BC29-4249-8B6B-506BEC09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17AE4-F251-4C7B-8733-DCD8EB11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10063"/>
            <a:ext cx="3467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Anatomy of Compose-file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Format 3.x of compose-file allows </a:t>
            </a:r>
            <a:r>
              <a:rPr lang="en-US" i="1" noProof="0" dirty="0"/>
              <a:t>deployment to be specified!</a:t>
            </a:r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2186405"/>
            <a:ext cx="0" cy="10160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2603500"/>
            <a:ext cx="2222500" cy="177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Here:</a:t>
            </a:r>
          </a:p>
          <a:p>
            <a:pPr algn="ctr"/>
            <a:r>
              <a:rPr lang="da-DK" sz="1600" dirty="0"/>
              <a:t>5 instances,</a:t>
            </a:r>
            <a:br>
              <a:rPr lang="da-DK" sz="1600" dirty="0"/>
            </a:br>
            <a:r>
              <a:rPr lang="da-DK" sz="1600" dirty="0"/>
              <a:t>limit use of CPU and mem</a:t>
            </a:r>
          </a:p>
          <a:p>
            <a:pPr algn="ctr"/>
            <a:r>
              <a:rPr lang="da-DK" sz="1600" dirty="0"/>
              <a:t>(max 10% cpu/50MB),</a:t>
            </a:r>
          </a:p>
          <a:p>
            <a:pPr algn="ctr"/>
            <a:r>
              <a:rPr lang="da-DK" sz="1600" dirty="0"/>
              <a:t> and set restart policy</a:t>
            </a:r>
            <a:endParaRPr lang="en-US" sz="1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CC5B4-2B23-422F-A07E-652B1597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7DF821-63A0-404A-B78D-723D95EE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736CA0-9614-48AA-A625-58476A2E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09700"/>
            <a:ext cx="3365500" cy="40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289364-1D2E-4BBE-8889-D202AFBB4399}"/>
              </a:ext>
            </a:extLst>
          </p:cNvPr>
          <p:cNvCxnSpPr>
            <a:cxnSpLocks/>
          </p:cNvCxnSpPr>
          <p:nvPr/>
        </p:nvCxnSpPr>
        <p:spPr>
          <a:xfrm>
            <a:off x="4648200" y="4610100"/>
            <a:ext cx="0" cy="4572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3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Five Instances???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default network of swarm is a </a:t>
            </a:r>
            <a:r>
              <a:rPr lang="en-US" i="1" noProof="0" dirty="0"/>
              <a:t>ingress routing mesh:</a:t>
            </a:r>
          </a:p>
          <a:p>
            <a:endParaRPr lang="en-US" i="1" dirty="0"/>
          </a:p>
          <a:p>
            <a:endParaRPr lang="en-US" i="1" noProof="0" dirty="0"/>
          </a:p>
          <a:p>
            <a:endParaRPr lang="en-US" i="1" dirty="0"/>
          </a:p>
          <a:p>
            <a:endParaRPr lang="en-US" i="1" noProof="0" dirty="0"/>
          </a:p>
          <a:p>
            <a:endParaRPr lang="en-US" i="1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3"/>
          <a:stretch/>
        </p:blipFill>
        <p:spPr bwMode="auto">
          <a:xfrm>
            <a:off x="2032000" y="2095500"/>
            <a:ext cx="5188288" cy="825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363085-9A5F-4283-929B-35AEE066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01E0EFE-B5DC-4BF4-B783-1AAB3548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0573E6-4116-4EF2-834A-1622FB3C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“Load Balancing”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Ingress routing mesh:</a:t>
            </a:r>
            <a:r>
              <a:rPr lang="en-US" noProof="0" dirty="0"/>
              <a:t> Each node in swarm accepts connections on published ports for </a:t>
            </a:r>
            <a:r>
              <a:rPr lang="en-US" i="1" noProof="0" dirty="0"/>
              <a:t>any</a:t>
            </a:r>
            <a:r>
              <a:rPr lang="en-US" noProof="0" dirty="0"/>
              <a:t> service in the swarm</a:t>
            </a:r>
          </a:p>
        </p:txBody>
      </p:sp>
      <p:pic>
        <p:nvPicPr>
          <p:cNvPr id="1026" name="Picture 2" descr="service ingres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7" y="2222500"/>
            <a:ext cx="6983862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309E7-031D-4D77-9304-008830D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E1574-D24A-4E41-8A7F-416CF876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3BFFB-3C43-489C-96E6-15622B96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Telemedical</a:t>
            </a:r>
            <a:r>
              <a:rPr lang="en-US" dirty="0" smtClean="0"/>
              <a:t> application is on my </a:t>
            </a:r>
            <a:r>
              <a:rPr lang="en-US" dirty="0" err="1" smtClean="0"/>
              <a:t>malkia</a:t>
            </a:r>
            <a:r>
              <a:rPr lang="en-US" dirty="0" smtClean="0"/>
              <a:t> swarm: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can upload measurements on any node in swarm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201150" cy="24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2743200"/>
            <a:ext cx="91725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E766-0A80-40F8-92DF-7AE7A272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SideBar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297A-B857-43AF-831B-D1A10BEC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talk more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horizontal</a:t>
            </a:r>
            <a:r>
              <a:rPr lang="da-DK" dirty="0"/>
              <a:t> </a:t>
            </a:r>
            <a:r>
              <a:rPr lang="da-DK" dirty="0" err="1"/>
              <a:t>scaling</a:t>
            </a:r>
            <a:r>
              <a:rPr lang="da-DK" dirty="0"/>
              <a:t> and load </a:t>
            </a:r>
            <a:r>
              <a:rPr lang="da-DK" dirty="0" err="1"/>
              <a:t>balancing</a:t>
            </a:r>
            <a:r>
              <a:rPr lang="da-DK" dirty="0"/>
              <a:t> </a:t>
            </a:r>
            <a:r>
              <a:rPr lang="da-DK" dirty="0" err="1"/>
              <a:t>later</a:t>
            </a:r>
            <a:r>
              <a:rPr lang="da-DK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C808-60E5-46C0-82BC-865946CD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B7CE-EC46-4F50-B5F9-BD1A1FDA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AC4E-04D2-4C90-A412-6E4AC97E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2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/>
              <a:t>”The swarm makes the service accessible at the target port </a:t>
            </a:r>
            <a:r>
              <a:rPr lang="en-US" b="1" noProof="0" dirty="0"/>
              <a:t>on every swarm node</a:t>
            </a:r>
            <a:r>
              <a:rPr lang="en-US" noProof="0" dirty="0"/>
              <a:t>. If an external host connects to that port on any swarm node, the routing mesh routes it to a task. The external host does not need to know the IP addresses or internally-used ports of the service tasks to interact with the service. When a user or process connects to a service, </a:t>
            </a:r>
            <a:r>
              <a:rPr lang="en-US" i="1" noProof="0" dirty="0"/>
              <a:t>any</a:t>
            </a:r>
            <a:r>
              <a:rPr lang="en-US" noProof="0" dirty="0"/>
              <a:t> worker node running a service task may respond.”</a:t>
            </a:r>
          </a:p>
          <a:p>
            <a:pPr lvl="1"/>
            <a:endParaRPr lang="en-US" dirty="0"/>
          </a:p>
          <a:p>
            <a:r>
              <a:rPr lang="en-US" noProof="0" dirty="0"/>
              <a:t>Note: It states ‘swarm load balancer’ on the previous figure, but – it is not </a:t>
            </a:r>
            <a:r>
              <a:rPr lang="en-US" i="1" noProof="0" dirty="0"/>
              <a:t>round-robin </a:t>
            </a:r>
            <a:r>
              <a:rPr lang="en-US" noProof="0" dirty="0">
                <a:sym typeface="Wingdings" panose="05000000000000000000" pitchFamily="2" charset="2"/>
              </a:rPr>
              <a:t>. It “</a:t>
            </a:r>
            <a:r>
              <a:rPr lang="en-US" i="1" noProof="0" dirty="0">
                <a:sym typeface="Wingdings" panose="05000000000000000000" pitchFamily="2" charset="2"/>
              </a:rPr>
              <a:t>routes incoming requests to published ports on available nodes.”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Which may be hitting the same node again</a:t>
            </a:r>
            <a:r>
              <a:rPr lang="en-US" dirty="0">
                <a:sym typeface="Wingdings" panose="05000000000000000000" pitchFamily="2" charset="2"/>
              </a:rPr>
              <a:t> and again…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If it is not working too hard…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031AE-5F85-4866-9CC8-F12A5E2F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02509-B974-4BCB-997D-63AA7C80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12716-F285-4B00-AA9D-4B05F2F5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1EA4-13B5-479A-A408-50044E31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</a:t>
            </a:r>
            <a:r>
              <a:rPr lang="en-US" dirty="0" err="1"/>
              <a:t>Bech’s</a:t>
            </a:r>
            <a:r>
              <a:rPr lang="en-US" dirty="0"/>
              <a:t>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7EA7-C7BA-4F63-A3A7-6D223602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Peer’s Master Thesis (2020)</a:t>
            </a:r>
          </a:p>
          <a:p>
            <a:pPr lvl="1"/>
            <a:r>
              <a:rPr lang="en-US" dirty="0"/>
              <a:t>10 AWS nodes in swarm, having 40 REST containers, and hitting the cluster with JMeter generated traffic… </a:t>
            </a:r>
          </a:p>
          <a:p>
            <a:endParaRPr lang="en-US" dirty="0"/>
          </a:p>
          <a:p>
            <a:r>
              <a:rPr lang="en-US" dirty="0"/>
              <a:t>Looks like the swarm does a</a:t>
            </a:r>
            <a:br>
              <a:rPr lang="en-US" dirty="0"/>
            </a:br>
            <a:r>
              <a:rPr lang="en-US" dirty="0"/>
              <a:t>pretty good job at distributing</a:t>
            </a:r>
            <a:br>
              <a:rPr lang="en-US" dirty="0"/>
            </a:br>
            <a:r>
              <a:rPr lang="en-US" dirty="0"/>
              <a:t>load…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D8EB-7BA1-46E4-9299-0C7DDD5B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FFC4-508E-48A2-AE4B-17523BC6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2481-88AB-42EB-B6CC-C127475F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8FD0C-90E3-4281-A338-6DD72E1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09275"/>
            <a:ext cx="3124200" cy="32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8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Stack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Docker commands for manipulating a </a:t>
            </a:r>
            <a:r>
              <a:rPr lang="en-US" b="1" noProof="0" dirty="0"/>
              <a:t>stack:</a:t>
            </a:r>
          </a:p>
          <a:p>
            <a:endParaRPr lang="en-US" b="1" noProof="0" dirty="0"/>
          </a:p>
          <a:p>
            <a:pPr lvl="1"/>
            <a:r>
              <a:rPr lang="en-US" noProof="0" dirty="0"/>
              <a:t>‘docker stack deploy –c (</a:t>
            </a:r>
            <a:r>
              <a:rPr lang="en-US" noProof="0" dirty="0" err="1"/>
              <a:t>composefile</a:t>
            </a:r>
            <a:r>
              <a:rPr lang="en-US" noProof="0" dirty="0"/>
              <a:t>) (</a:t>
            </a:r>
            <a:r>
              <a:rPr lang="en-US" noProof="0" dirty="0" err="1"/>
              <a:t>stackname</a:t>
            </a:r>
            <a:r>
              <a:rPr lang="en-US" noProof="0" dirty="0"/>
              <a:t>)’</a:t>
            </a:r>
          </a:p>
          <a:p>
            <a:pPr lvl="1"/>
            <a:r>
              <a:rPr lang="en-US" noProof="0" dirty="0"/>
              <a:t>‘docker stack </a:t>
            </a:r>
            <a:r>
              <a:rPr lang="en-US" noProof="0" dirty="0" err="1"/>
              <a:t>ls’</a:t>
            </a:r>
            <a:r>
              <a:rPr lang="en-US" noProof="0" dirty="0"/>
              <a:t>			List running stacks</a:t>
            </a:r>
          </a:p>
          <a:p>
            <a:pPr lvl="1"/>
            <a:r>
              <a:rPr lang="en-US" noProof="0" dirty="0"/>
              <a:t>‘</a:t>
            </a:r>
            <a:r>
              <a:rPr lang="en-US" noProof="0" dirty="0">
                <a:highlight>
                  <a:srgbClr val="FFFF00"/>
                </a:highlight>
              </a:rPr>
              <a:t>docker stack </a:t>
            </a:r>
            <a:r>
              <a:rPr lang="en-US" noProof="0" dirty="0" err="1">
                <a:highlight>
                  <a:srgbClr val="FFFF00"/>
                </a:highlight>
              </a:rPr>
              <a:t>ps</a:t>
            </a:r>
            <a:r>
              <a:rPr lang="en-US" noProof="0" dirty="0">
                <a:highlight>
                  <a:srgbClr val="FFFF00"/>
                </a:highlight>
              </a:rPr>
              <a:t> (n)</a:t>
            </a:r>
            <a:r>
              <a:rPr lang="en-US" noProof="0" dirty="0"/>
              <a:t>		List tasks in stack ‘n’</a:t>
            </a:r>
          </a:p>
          <a:p>
            <a:pPr lvl="1"/>
            <a:r>
              <a:rPr lang="en-US" noProof="0" dirty="0"/>
              <a:t>‘docker stack services (n)’	List services in ‘n’</a:t>
            </a:r>
          </a:p>
          <a:p>
            <a:pPr lvl="1"/>
            <a:r>
              <a:rPr lang="en-US" noProof="0" dirty="0"/>
              <a:t>‘docker stack rm (n)’		Remove stack ‘n’</a:t>
            </a:r>
          </a:p>
          <a:p>
            <a:endParaRPr lang="en-US" noProof="0" dirty="0"/>
          </a:p>
          <a:p>
            <a:r>
              <a:rPr lang="en-US" noProof="0" dirty="0"/>
              <a:t>Only works on a manager node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ACABF-B17E-4D8B-9113-31E5AE98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BBCD1-3A88-4A09-9770-146660F0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069DE-7FE7-4C60-96F9-19DA062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1F3B9-E97A-4BBC-B16B-74DA9234BFD4}"/>
              </a:ext>
            </a:extLst>
          </p:cNvPr>
          <p:cNvSpPr/>
          <p:nvPr/>
        </p:nvSpPr>
        <p:spPr>
          <a:xfrm>
            <a:off x="4648200" y="4610100"/>
            <a:ext cx="3886200" cy="5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Tech note: deploy with ‘--with-registry-auth’ if your image is only available in a private repository...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82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Docker Swarm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 A swarm consists of multiple Docker hosts which run in swarm mode and act as managers (to manage membership and delegation) and workers (which run swarm services).”</a:t>
            </a:r>
            <a:endParaRPr lang="en-US" i="1" noProof="0" dirty="0"/>
          </a:p>
          <a:p>
            <a:pPr lvl="1"/>
            <a:r>
              <a:rPr lang="en-US" noProof="0" dirty="0"/>
              <a:t>Swarm manager:</a:t>
            </a:r>
          </a:p>
          <a:p>
            <a:pPr lvl="2"/>
            <a:r>
              <a:rPr lang="en-US" noProof="0" dirty="0"/>
              <a:t>You can execute docker commands</a:t>
            </a:r>
          </a:p>
          <a:p>
            <a:pPr lvl="1"/>
            <a:r>
              <a:rPr lang="en-US" noProof="0" dirty="0"/>
              <a:t>Worker:</a:t>
            </a:r>
          </a:p>
          <a:p>
            <a:pPr lvl="2"/>
            <a:r>
              <a:rPr lang="en-US" noProof="0" dirty="0"/>
              <a:t>Slaves that can only accept services from the manager</a:t>
            </a:r>
          </a:p>
          <a:p>
            <a:r>
              <a:rPr lang="en-US" b="1" dirty="0"/>
              <a:t>Node</a:t>
            </a:r>
            <a:r>
              <a:rPr lang="en-US" noProof="0" dirty="0"/>
              <a:t>:	Physical or virtual machine</a:t>
            </a:r>
          </a:p>
          <a:p>
            <a:pPr lvl="1"/>
            <a:r>
              <a:rPr lang="en-US" noProof="0" dirty="0"/>
              <a:t>In production, a physical machine makes most sense, but in the cloud, well…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62A53-147C-436B-A0E6-24DE554C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AFC7E-DF3F-4B97-8B8B-33973FA4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5ABFA-F9F1-4ED2-BEC3-E9921ED2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0827-A559-4BB4-BED4-F8402589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Service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E247-040E-486A-B9A2-97C4C7B3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‘stack deploy’ starts </a:t>
            </a:r>
            <a:r>
              <a:rPr lang="da-DK" i="1" dirty="0"/>
              <a:t>services</a:t>
            </a:r>
            <a:r>
              <a:rPr lang="da-DK" dirty="0"/>
              <a:t> in the swarm, so</a:t>
            </a:r>
          </a:p>
          <a:p>
            <a:pPr lvl="1"/>
            <a:r>
              <a:rPr lang="da-DK" dirty="0"/>
              <a:t>‘docker service ls’		Shows running services</a:t>
            </a:r>
          </a:p>
          <a:p>
            <a:pPr lvl="1"/>
            <a:r>
              <a:rPr lang="da-DK" dirty="0"/>
              <a:t>‘docker service ps (name)’	Shows ‘ps’ status of service</a:t>
            </a:r>
          </a:p>
          <a:p>
            <a:pPr lvl="1"/>
            <a:r>
              <a:rPr lang="da-DK" dirty="0"/>
              <a:t>‘</a:t>
            </a:r>
            <a:r>
              <a:rPr lang="da-DK" dirty="0">
                <a:highlight>
                  <a:srgbClr val="FFFF00"/>
                </a:highlight>
              </a:rPr>
              <a:t>docker service logs (name)’</a:t>
            </a:r>
            <a:r>
              <a:rPr lang="da-DK" dirty="0"/>
              <a:t>	Shows logs for </a:t>
            </a:r>
            <a:r>
              <a:rPr lang="da-DK" i="1" dirty="0"/>
              <a:t>all</a:t>
            </a:r>
            <a:r>
              <a:rPr lang="da-DK" dirty="0"/>
              <a:t> replicas of</a:t>
            </a:r>
            <a:br>
              <a:rPr lang="da-DK" dirty="0"/>
            </a:br>
            <a:r>
              <a:rPr lang="da-DK" dirty="0"/>
              <a:t>					given name</a:t>
            </a:r>
          </a:p>
          <a:p>
            <a:pPr lvl="2"/>
            <a:r>
              <a:rPr lang="da-DK" dirty="0"/>
              <a:t>(provide the –f to ‘logs’ to follow/tail the log output)</a:t>
            </a:r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1BF0-4121-43A9-ACD1-09DAF679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C989-00C5-47D4-9C63-C15C7428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2D60-916D-4E11-8AB4-ACEE09D4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BE39-31ED-4102-A4DA-325A1A1F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20EA-F963-4DBF-B1AD-01021EA91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made a </a:t>
            </a:r>
            <a:r>
              <a:rPr lang="da-DK" i="1" dirty="0"/>
              <a:t>full SkyCave system </a:t>
            </a:r>
            <a:r>
              <a:rPr lang="da-DK" dirty="0"/>
              <a:t>(Stack ‘dilab’)</a:t>
            </a:r>
          </a:p>
          <a:p>
            <a:pPr lvl="1"/>
            <a:r>
              <a:rPr lang="da-DK" i="1" dirty="0"/>
              <a:t>Subscription service with associated MongoDB, 2x SkyCave daemons with shared Memcached db and a Docker visualizer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498A2F-C460-46A0-A22D-0D4BFD03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61860E-C461-44FB-98B2-8B712B9D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6A0571-7E48-4A3D-A19A-F95F83DA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E1C6A-080F-40A3-B5FA-50915BD0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5452"/>
            <a:ext cx="8627722" cy="21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FC17-6484-4D3C-BC73-68BDE802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Deployment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4519-A9E9-4417-BBD3-398986E8A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One node has</a:t>
            </a:r>
          </a:p>
          <a:p>
            <a:pPr lvl="1"/>
            <a:r>
              <a:rPr lang="da-DK" dirty="0"/>
              <a:t>More RAM</a:t>
            </a:r>
          </a:p>
          <a:p>
            <a:pPr lvl="1"/>
            <a:r>
              <a:rPr lang="da-DK" dirty="0"/>
              <a:t>More Disk</a:t>
            </a:r>
          </a:p>
          <a:p>
            <a:pPr lvl="2"/>
            <a:r>
              <a:rPr lang="da-DK" dirty="0"/>
              <a:t>‘type=database’</a:t>
            </a:r>
          </a:p>
          <a:p>
            <a:pPr lvl="2"/>
            <a:endParaRPr lang="da-DK" dirty="0"/>
          </a:p>
          <a:p>
            <a:r>
              <a:rPr lang="da-DK" dirty="0"/>
              <a:t>I can state that</a:t>
            </a:r>
            <a:br>
              <a:rPr lang="da-DK" dirty="0"/>
            </a:br>
            <a:r>
              <a:rPr lang="da-DK" dirty="0"/>
              <a:t>the MongoDB</a:t>
            </a:r>
            <a:br>
              <a:rPr lang="da-DK" dirty="0"/>
            </a:br>
            <a:r>
              <a:rPr lang="da-DK" dirty="0"/>
              <a:t>must be deployed</a:t>
            </a:r>
            <a:br>
              <a:rPr lang="da-DK" dirty="0"/>
            </a:br>
            <a:r>
              <a:rPr lang="da-DK" dirty="0"/>
              <a:t>on such a node.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EB336F-FE19-4B32-868B-73445A43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90F728-49E2-43CC-A46C-014A6F0A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F2EB32-8B69-4A35-B924-38E09BF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4631D-1FA6-4E21-880C-01AC3BA4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08802"/>
            <a:ext cx="5341813" cy="46308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FFFC87-598A-4344-9D82-C8A5CE60B3F7}"/>
              </a:ext>
            </a:extLst>
          </p:cNvPr>
          <p:cNvCxnSpPr/>
          <p:nvPr/>
        </p:nvCxnSpPr>
        <p:spPr>
          <a:xfrm>
            <a:off x="2895600" y="4838700"/>
            <a:ext cx="4648200" cy="304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0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D214-6E41-4F37-860E-089AA5E8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4F98-5ABC-4FB8-B0F8-35B4BE42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Wire the DB to the right VM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635E-980A-463E-82A5-2AE9D40D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9576-B925-4750-9F53-34ADCC81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2E583-A50C-47AF-BE66-7866276C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D4419-ABC3-4097-A504-8004667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4950"/>
            <a:ext cx="7991475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60A6D9-0A3C-4249-A636-E884AE8E7267}"/>
              </a:ext>
            </a:extLst>
          </p:cNvPr>
          <p:cNvSpPr/>
          <p:nvPr/>
        </p:nvSpPr>
        <p:spPr>
          <a:xfrm>
            <a:off x="1143000" y="4000500"/>
            <a:ext cx="4191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4532314"/>
            <a:ext cx="6877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14CF-8D17-4991-A8CF-77A17F1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 Visually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A5B476-1216-4DE9-B361-378BD1EF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81099"/>
            <a:ext cx="4191000" cy="3740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A2DBC-86C1-4CC7-A459-6BA1281B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34" y="1104900"/>
            <a:ext cx="4043016" cy="2329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0F981-A98F-4B0D-8978-EA230C1E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1A259BE-435F-4037-80A8-31D6D48B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D05267-CAB4-4D90-AA67-A7CD473B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0A83-BE10-4861-B3D5-46B810A9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Updating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2B1C-2F78-4667-A56B-1898EEFE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Two central operations</a:t>
            </a:r>
          </a:p>
          <a:p>
            <a:pPr lvl="1"/>
            <a:r>
              <a:rPr lang="da-DK" i="1" dirty="0"/>
              <a:t>I need to adjust the stack’s configuration</a:t>
            </a:r>
          </a:p>
          <a:p>
            <a:pPr lvl="2"/>
            <a:r>
              <a:rPr lang="da-DK" dirty="0"/>
              <a:t>Edit the compose/stack file</a:t>
            </a:r>
          </a:p>
          <a:p>
            <a:pPr lvl="2"/>
            <a:r>
              <a:rPr lang="da-DK" dirty="0"/>
              <a:t>Issue the ‘docker stack deploy’ again</a:t>
            </a:r>
          </a:p>
          <a:p>
            <a:pPr lvl="2"/>
            <a:r>
              <a:rPr lang="da-DK" b="1" dirty="0"/>
              <a:t>Easy</a:t>
            </a:r>
            <a:r>
              <a:rPr lang="da-DK" dirty="0"/>
              <a:t> for </a:t>
            </a:r>
            <a:r>
              <a:rPr lang="da-DK" i="1" dirty="0"/>
              <a:t>stateless services</a:t>
            </a:r>
          </a:p>
          <a:p>
            <a:pPr lvl="3"/>
            <a:r>
              <a:rPr lang="da-DK" i="1" dirty="0"/>
              <a:t>For instance change the replication factor of ‘daemon’</a:t>
            </a:r>
          </a:p>
          <a:p>
            <a:pPr lvl="2"/>
            <a:r>
              <a:rPr lang="da-DK" b="1" dirty="0"/>
              <a:t>Not so easy </a:t>
            </a:r>
            <a:r>
              <a:rPr lang="da-DK" dirty="0"/>
              <a:t>for </a:t>
            </a:r>
            <a:r>
              <a:rPr lang="da-DK" i="1" dirty="0"/>
              <a:t>statefull services</a:t>
            </a:r>
          </a:p>
          <a:p>
            <a:pPr lvl="3"/>
            <a:r>
              <a:rPr lang="da-DK" dirty="0"/>
              <a:t>Do not move a db service away from its volume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lvl="4"/>
            <a:r>
              <a:rPr lang="da-DK" i="1" dirty="0">
                <a:sym typeface="Wingdings" panose="05000000000000000000" pitchFamily="2" charset="2"/>
              </a:rPr>
              <a:t>Solution: Use architecture for that – redundancy!</a:t>
            </a:r>
            <a:endParaRPr lang="da-DK" i="1" dirty="0"/>
          </a:p>
          <a:p>
            <a:pPr lvl="1"/>
            <a:endParaRPr lang="da-DK" i="1" dirty="0"/>
          </a:p>
          <a:p>
            <a:pPr lvl="1"/>
            <a:r>
              <a:rPr lang="da-DK" i="1" dirty="0"/>
              <a:t>I need to do maintenance of node X</a:t>
            </a:r>
          </a:p>
          <a:p>
            <a:pPr lvl="2"/>
            <a:r>
              <a:rPr lang="da-DK" i="1" dirty="0"/>
              <a:t>Docker node drain 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F9586-669D-4419-B527-F06C0C97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B175B-6D1B-47D2-9533-9AF05759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3AB99-DAD9-4FF0-8A70-FA2CF2D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67A9-91DB-4484-A38F-966A7586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3161-1C3C-4A17-A4D5-692F23847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do stuff</a:t>
            </a:r>
            <a:br>
              <a:rPr lang="en-US" dirty="0"/>
            </a:br>
            <a:r>
              <a:rPr lang="en-US" dirty="0"/>
              <a:t>on nyuki02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018C-F37B-4224-8E25-3C47971A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8AC3-A7E4-400F-8F0F-D84E3533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88401-2C76-4A76-A604-F53029B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734EA-D532-4B17-BBC0-5BA0BDA3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39" y="1188025"/>
            <a:ext cx="4857361" cy="4070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4825B-4648-4A47-993C-A1B2C1C9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5" y="2586037"/>
            <a:ext cx="56673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A7C8-2132-46A5-9D78-D6F8E54C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6249-72FA-4692-9B41-730201AB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Service now deployed on malkia00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0BB5-AD69-4165-A6D3-ED481488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507EA-7D6E-4012-9728-2A1D09ED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815DE-F04E-4456-8351-7C6FCC58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C3613-79FE-462A-A4F6-90047CE2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05" y="1525422"/>
            <a:ext cx="4501295" cy="3745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713EE-B910-48B6-AC2F-9EFE1F45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26448"/>
            <a:ext cx="3372224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47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8A99-7060-437F-A34B-75D5A7B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 to work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4C2B09-443B-4D13-8BA1-4695008BB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862" y="952500"/>
            <a:ext cx="5170938" cy="431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819C3-7103-41BA-8358-74BF4E2C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5B466-E3B0-4F68-989F-2D0EB76D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679B3-B288-4D0E-ACBA-74A01747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F2D49-463D-40EC-BE90-4B6670B6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" y="1790700"/>
            <a:ext cx="5848350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74A23-3B86-4BBA-9B13-E4DDB48B5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" y="4697280"/>
            <a:ext cx="6324600" cy="9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5FAD-D70F-4F23-98D4-57980CD2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Updating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4232-4B28-4DE7-B116-5C0C1745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Old services actually hang around</a:t>
            </a:r>
          </a:p>
          <a:p>
            <a:pPr lvl="1"/>
            <a:r>
              <a:rPr lang="da-DK" dirty="0"/>
              <a:t>To allow rollback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(But I am not aware of efficient prune command…)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2FC77-37B9-4F41-AA5F-7A4E7A87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544E-0E6B-44F4-99A0-55B2D086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EC05F-CCEB-4278-AFB0-C1255A21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30CC4-BDA6-4A1E-BFA1-7DE96B3B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989"/>
            <a:ext cx="9144000" cy="11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Service and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Service = the definition of a task to execute</a:t>
            </a:r>
          </a:p>
          <a:p>
            <a:pPr lvl="1"/>
            <a:r>
              <a:rPr lang="en-US" noProof="0" dirty="0"/>
              <a:t>That is, a running container</a:t>
            </a:r>
          </a:p>
          <a:p>
            <a:pPr lvl="1"/>
            <a:r>
              <a:rPr lang="en-US" noProof="0" dirty="0"/>
              <a:t>The ‘services:’ section of the docker-compose file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Replicated service</a:t>
            </a:r>
          </a:p>
          <a:p>
            <a:pPr lvl="1"/>
            <a:r>
              <a:rPr lang="en-US" noProof="0" dirty="0"/>
              <a:t>A service can be replicated, that is you define how many instances of it to run</a:t>
            </a:r>
          </a:p>
          <a:p>
            <a:pPr lvl="1"/>
            <a:endParaRPr lang="en-US" noProof="0" dirty="0"/>
          </a:p>
          <a:p>
            <a:r>
              <a:rPr lang="en-US" noProof="0" dirty="0"/>
              <a:t>Task</a:t>
            </a:r>
          </a:p>
          <a:p>
            <a:pPr lvl="1"/>
            <a:r>
              <a:rPr lang="en-US" noProof="0" dirty="0"/>
              <a:t>‘container + commands to run it’</a:t>
            </a:r>
          </a:p>
          <a:p>
            <a:pPr lvl="1"/>
            <a:r>
              <a:rPr lang="en-US" noProof="0" dirty="0"/>
              <a:t>assigned to a node; will never leave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Imhotep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E7F4-7533-4D85-B3E0-285D309D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F6D6-3E95-4555-A90E-75C24D99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 ordinary docker container can mount specific folders on the host’s file system</a:t>
            </a:r>
          </a:p>
          <a:p>
            <a:r>
              <a:rPr lang="da-DK" dirty="0"/>
              <a:t>Ex:</a:t>
            </a:r>
          </a:p>
          <a:p>
            <a:pPr lvl="1"/>
            <a:r>
              <a:rPr lang="da-DK" dirty="0"/>
              <a:t>Mongo stores data in folder /data/db, so</a:t>
            </a:r>
          </a:p>
          <a:p>
            <a:pPr lvl="1"/>
            <a:r>
              <a:rPr lang="da-DK" dirty="0"/>
              <a:t>-v ~/my-mongo-folder:/data/db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Will ensure that this folder is mounted as ~/my-mongo-folder on the host machine</a:t>
            </a:r>
          </a:p>
          <a:p>
            <a:endParaRPr lang="da-DK" dirty="0"/>
          </a:p>
          <a:p>
            <a:r>
              <a:rPr lang="da-DK" dirty="0"/>
              <a:t>But – swarm services may be redeployed?!?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6884-D46E-4531-AF08-4B7A8927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8D2C-8EBB-477B-8E86-26476C2D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B687-BA44-41B6-991F-71AA56F7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2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137C-4DD3-4124-922C-C997F720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D75C-D6A6-484C-9390-47F63F76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Solution: </a:t>
            </a:r>
            <a:r>
              <a:rPr lang="da-DK" i="1" dirty="0"/>
              <a:t>Use ‘named volumes’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29FF-39E1-4BB8-93B5-FA45388D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F29B-F302-488F-9F69-A7E89914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519E-2511-4B9E-A533-FC23833D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C3CC9-0E04-4615-B603-5B0CCC86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409700"/>
            <a:ext cx="5419725" cy="2657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A0FC5D-5061-4D56-BDEF-CC08D2491B9C}"/>
              </a:ext>
            </a:extLst>
          </p:cNvPr>
          <p:cNvCxnSpPr/>
          <p:nvPr/>
        </p:nvCxnSpPr>
        <p:spPr>
          <a:xfrm>
            <a:off x="990600" y="3467100"/>
            <a:ext cx="10668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55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B080-78D2-42A1-B88D-70E5235B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5D3D-7D28-41A2-AC8E-1D75E8E05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the compose file of the ‘cavereg.baerbak.com’ subscription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4C723-361D-4BB3-83D3-A225FAB8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FBD8-4AB3-445E-8876-E7257A4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D0C43-1868-4A43-A2D5-2E0DEA66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E01C5-E381-4B55-8D80-A3F51450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95500"/>
            <a:ext cx="4895850" cy="256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EC4806-AA96-4C08-BEEB-ABC1C79ABA2D}"/>
              </a:ext>
            </a:extLst>
          </p:cNvPr>
          <p:cNvCxnSpPr/>
          <p:nvPr/>
        </p:nvCxnSpPr>
        <p:spPr>
          <a:xfrm>
            <a:off x="1371600" y="3619500"/>
            <a:ext cx="21336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0493D0-74F7-4F9E-BA6F-1A13EDA21853}"/>
              </a:ext>
            </a:extLst>
          </p:cNvPr>
          <p:cNvCxnSpPr/>
          <p:nvPr/>
        </p:nvCxnSpPr>
        <p:spPr>
          <a:xfrm>
            <a:off x="1447800" y="4469892"/>
            <a:ext cx="25146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1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DFA7-EDE6-4CA4-B3A1-F8ADDD74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4EC9-0D94-46A4-8426-1328C5D5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= Blob of data</a:t>
            </a:r>
          </a:p>
          <a:p>
            <a:pPr lvl="1"/>
            <a:r>
              <a:rPr lang="en-US" dirty="0"/>
              <a:t>Passwords, keystore files, certificates, you name it</a:t>
            </a:r>
          </a:p>
          <a:p>
            <a:pPr lvl="1"/>
            <a:r>
              <a:rPr lang="en-US" dirty="0"/>
              <a:t>Ex: ‘docker secret create </a:t>
            </a:r>
            <a:r>
              <a:rPr lang="en-US" dirty="0" err="1"/>
              <a:t>baerbak.jks</a:t>
            </a:r>
            <a:r>
              <a:rPr lang="en-US" dirty="0"/>
              <a:t> /home/secret/</a:t>
            </a:r>
            <a:r>
              <a:rPr lang="en-US" dirty="0" err="1"/>
              <a:t>baerbak.jks</a:t>
            </a:r>
            <a:r>
              <a:rPr lang="en-US" dirty="0"/>
              <a:t>’</a:t>
            </a:r>
          </a:p>
          <a:p>
            <a:r>
              <a:rPr lang="en-US" dirty="0"/>
              <a:t>Once created, is distributed using TLS to all nodes</a:t>
            </a:r>
          </a:p>
          <a:p>
            <a:pPr lvl="1"/>
            <a:r>
              <a:rPr lang="en-US" dirty="0"/>
              <a:t>i.e. all nodes in swarm have proper access</a:t>
            </a:r>
          </a:p>
          <a:p>
            <a:r>
              <a:rPr lang="en-US" dirty="0"/>
              <a:t>A service must be given access to a secret</a:t>
            </a:r>
          </a:p>
          <a:p>
            <a:pPr lvl="1"/>
            <a:r>
              <a:rPr lang="en-US" dirty="0"/>
              <a:t>‘secrets:’ section in compose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9740F-A17B-4C3B-818D-ADB599F5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C00C1-5F73-4C78-B421-07FF09BC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9E22-2BDB-4AB3-BF19-A1F1CCAF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1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0C59-9D0B-441B-86F5-D0BA0F53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5AA6-0215-45F6-8644-06AA7A4CD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It is swarm and stacks and services</a:t>
            </a:r>
          </a:p>
          <a:p>
            <a:pPr lvl="1"/>
            <a:r>
              <a:rPr lang="da-DK" dirty="0"/>
              <a:t>Why is it then called a ‘compose file’</a:t>
            </a:r>
          </a:p>
          <a:p>
            <a:endParaRPr lang="da-DK" dirty="0"/>
          </a:p>
          <a:p>
            <a:r>
              <a:rPr lang="da-DK" dirty="0"/>
              <a:t>Docker compose was a precursor to swarm</a:t>
            </a:r>
          </a:p>
          <a:p>
            <a:pPr lvl="1"/>
            <a:r>
              <a:rPr lang="da-DK" dirty="0"/>
              <a:t>And still maintained…	You need to install ‘docker-compose’</a:t>
            </a:r>
          </a:p>
          <a:p>
            <a:pPr lvl="1"/>
            <a:r>
              <a:rPr lang="da-DK" dirty="0"/>
              <a:t>Main difference to swarm</a:t>
            </a:r>
          </a:p>
          <a:p>
            <a:pPr lvl="2"/>
            <a:r>
              <a:rPr lang="da-DK" dirty="0"/>
              <a:t>Runs ONLY on a single node (all services deployed locally)</a:t>
            </a:r>
          </a:p>
          <a:p>
            <a:pPr lvl="2"/>
            <a:r>
              <a:rPr lang="da-DK" dirty="0"/>
              <a:t>‘image: ..’ entry could be replace by ‘build: …’</a:t>
            </a:r>
          </a:p>
          <a:p>
            <a:pPr lvl="3"/>
            <a:r>
              <a:rPr lang="da-DK"/>
              <a:t>So compose-files could refer to local Dockerfiles and include the build step…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FA67-36D1-41B8-8F4E-59AB3633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9E78-CAEF-41C6-A112-BC0814B8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8224-6285-49EE-81FE-77FDBC7B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Infrastructure-as-code:</a:t>
            </a:r>
          </a:p>
          <a:p>
            <a:pPr lvl="1"/>
            <a:r>
              <a:rPr lang="en-US" noProof="0" dirty="0"/>
              <a:t>Finally, full production architecture is codified!</a:t>
            </a:r>
          </a:p>
          <a:p>
            <a:r>
              <a:rPr lang="en-US" noProof="0" dirty="0"/>
              <a:t>The terminology layering</a:t>
            </a:r>
          </a:p>
          <a:p>
            <a:pPr lvl="1"/>
            <a:r>
              <a:rPr lang="en-US" noProof="0" dirty="0"/>
              <a:t>Service	</a:t>
            </a:r>
          </a:p>
          <a:p>
            <a:pPr lvl="2"/>
            <a:r>
              <a:rPr lang="en-US" noProof="0" dirty="0"/>
              <a:t>A single container running in ‘docker-engine’	</a:t>
            </a:r>
          </a:p>
          <a:p>
            <a:pPr lvl="1"/>
            <a:r>
              <a:rPr lang="en-US" noProof="0" dirty="0"/>
              <a:t>Docker-compose</a:t>
            </a:r>
          </a:p>
          <a:p>
            <a:pPr lvl="2"/>
            <a:r>
              <a:rPr lang="en-US" noProof="0" dirty="0"/>
              <a:t>Sets of containers deployed on single docker-engine</a:t>
            </a:r>
          </a:p>
          <a:p>
            <a:pPr lvl="1"/>
            <a:r>
              <a:rPr lang="en-US" noProof="0" dirty="0"/>
              <a:t>Swarm</a:t>
            </a:r>
          </a:p>
          <a:p>
            <a:pPr lvl="2"/>
            <a:r>
              <a:rPr lang="en-US" noProof="0" dirty="0"/>
              <a:t>A set of docker-engines clustered in a network</a:t>
            </a:r>
          </a:p>
          <a:p>
            <a:pPr lvl="1"/>
            <a:r>
              <a:rPr lang="en-US" noProof="0" dirty="0"/>
              <a:t>Stack</a:t>
            </a:r>
          </a:p>
          <a:p>
            <a:pPr lvl="2"/>
            <a:r>
              <a:rPr lang="en-US" noProof="0" dirty="0"/>
              <a:t>A set of services deployed on a swarm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Imhotep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9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95BA-624F-49A6-995B-E067B8529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675A8-83E6-4D75-9B97-BA9644D2F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Setting up the Swarm</a:t>
            </a:r>
          </a:p>
        </p:txBody>
      </p:sp>
    </p:spTree>
    <p:extLst>
      <p:ext uri="{BB962C8B-B14F-4D97-AF65-F5344CB8AC3E}">
        <p14:creationId xmlns:p14="http://schemas.microsoft.com/office/powerpoint/2010/main" val="566852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874B-9BC9-4345-A7BC-86ECD8C1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7045-C05C-4D33-807E-79D90433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E5CD7-DE87-4CE3-9B53-05C7D94C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67D2-4C68-4DEF-8516-AC7F6830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B3318-95DA-47F1-8421-03C73409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70626-887A-4CCF-89DB-A6497ECC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365"/>
            <a:ext cx="3002692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2D526A-E7F0-4211-9E37-9A2824BB7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46" y="947373"/>
            <a:ext cx="7162800" cy="85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303DD-C023-405D-B00F-FC7EC0BE9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24112"/>
            <a:ext cx="55911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3AB0-E870-423A-9960-F16D808A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CE62-A831-4B8A-8CC3-2C0442A03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Overview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Setting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4CEF-235A-4DA7-B490-018FC755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64ACB-6EE2-4643-BE79-B9FF50EA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A62A1-907D-4E5D-99F6-046177F7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C0022-E04A-461F-9D4E-EA78CF8E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423596"/>
            <a:ext cx="8153400" cy="1269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AC2F6-4555-43B3-BABE-7621B8C9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3196224"/>
            <a:ext cx="55340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4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830E-2F99-4985-86E9-F3267219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59C4-8234-4A6A-B0CB-270C04C7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Run subscription service with MongoDB on ‘database’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8A43-002A-4717-B2A8-27C9BAE8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EF5C9-3B9F-40DC-BB22-A8A60E17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B5F1-62CC-42DB-82C3-AB6A2FC9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2EF05-C6CD-4E0F-ACCB-C8C982EA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" y="1866900"/>
            <a:ext cx="8518113" cy="106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99228D-A7EF-4670-B8F7-D82783E1E026}"/>
              </a:ext>
            </a:extLst>
          </p:cNvPr>
          <p:cNvSpPr/>
          <p:nvPr/>
        </p:nvSpPr>
        <p:spPr>
          <a:xfrm>
            <a:off x="4191000" y="2247900"/>
            <a:ext cx="3352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19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Cluster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my </a:t>
            </a:r>
            <a:r>
              <a:rPr lang="en-US" noProof="0" dirty="0" err="1"/>
              <a:t>ESXi</a:t>
            </a:r>
            <a:r>
              <a:rPr lang="en-US" noProof="0" dirty="0"/>
              <a:t> hypervisor, I created</a:t>
            </a:r>
          </a:p>
          <a:p>
            <a:pPr lvl="1"/>
            <a:r>
              <a:rPr lang="en-US" dirty="0"/>
              <a:t>H</a:t>
            </a:r>
            <a:r>
              <a:rPr lang="en-US" noProof="0" dirty="0" err="1"/>
              <a:t>eadless</a:t>
            </a:r>
            <a:r>
              <a:rPr lang="en-US" noProof="0" dirty="0"/>
              <a:t> Ubuntu 18.04 LTS machines</a:t>
            </a:r>
          </a:p>
          <a:p>
            <a:pPr lvl="2"/>
            <a:r>
              <a:rPr lang="en-US" noProof="0" dirty="0"/>
              <a:t>Malkia00 and three </a:t>
            </a:r>
            <a:r>
              <a:rPr lang="en-US" noProof="0" dirty="0" err="1"/>
              <a:t>Nyuki’es</a:t>
            </a:r>
            <a:r>
              <a:rPr lang="en-US" noProof="0" dirty="0"/>
              <a:t>	(queen and bees </a:t>
            </a:r>
            <a:r>
              <a:rPr lang="en-US" noProof="0" dirty="0">
                <a:sym typeface="Wingdings" panose="05000000000000000000" pitchFamily="2" charset="2"/>
              </a:rPr>
              <a:t>)</a:t>
            </a:r>
            <a:endParaRPr lang="en-US" noProof="0" dirty="0"/>
          </a:p>
          <a:p>
            <a:pPr lvl="1"/>
            <a:r>
              <a:rPr lang="en-US" noProof="0" dirty="0"/>
              <a:t>‘docker swarm </a:t>
            </a:r>
            <a:r>
              <a:rPr lang="en-US" noProof="0" dirty="0" err="1"/>
              <a:t>init</a:t>
            </a:r>
            <a:r>
              <a:rPr lang="en-US" noProof="0" dirty="0"/>
              <a:t>’		Creates a join token</a:t>
            </a:r>
          </a:p>
          <a:p>
            <a:pPr lvl="1"/>
            <a:r>
              <a:rPr lang="en-US" noProof="0" dirty="0"/>
              <a:t>3 x ‘docker swarm join’		Using the join token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3A352-A310-401A-806D-2C6EEE4B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33700"/>
            <a:ext cx="8324156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5291C-2AF4-4D00-9906-D57C4F7D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3771900"/>
            <a:ext cx="8058150" cy="120015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20E4776-BC03-4F21-BD25-71EDD67D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AA71DD-7F2A-40AD-AC36-E7406ACA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60AD41B-CCA9-487A-B0C5-3893A15F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1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610D-AC7D-461F-87A5-5D734A16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Small Cluster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5322-FA05-4B2A-A355-3585D155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 our context, Swarm is very approachable as a swarm may consist of </a:t>
            </a:r>
            <a:r>
              <a:rPr lang="da-DK" i="1" dirty="0"/>
              <a:t>a single node</a:t>
            </a:r>
            <a:r>
              <a:rPr lang="da-DK" dirty="0"/>
              <a:t>.</a:t>
            </a:r>
          </a:p>
          <a:p>
            <a:r>
              <a:rPr lang="da-DK" dirty="0"/>
              <a:t>Just ‘swarm init’ in </a:t>
            </a:r>
            <a:r>
              <a:rPr lang="da-DK" dirty="0" err="1" smtClean="0"/>
              <a:t>Mxx</a:t>
            </a:r>
            <a:r>
              <a:rPr lang="da-DK" dirty="0" smtClean="0"/>
              <a:t>, </a:t>
            </a:r>
            <a:r>
              <a:rPr lang="da-DK" dirty="0"/>
              <a:t>and you can test run all your work, just as if it was on a </a:t>
            </a:r>
            <a:r>
              <a:rPr lang="da-DK" dirty="0" err="1"/>
              <a:t>multi</a:t>
            </a:r>
            <a:r>
              <a:rPr lang="da-DK" dirty="0"/>
              <a:t>-node </a:t>
            </a:r>
            <a:r>
              <a:rPr lang="da-DK" dirty="0" err="1"/>
              <a:t>swarm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(Of </a:t>
            </a:r>
            <a:r>
              <a:rPr lang="da-DK" dirty="0" err="1"/>
              <a:t>course</a:t>
            </a:r>
            <a:r>
              <a:rPr lang="da-DK" dirty="0"/>
              <a:t>, RAM and CPU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limiting</a:t>
            </a:r>
            <a:r>
              <a:rPr lang="da-DK" dirty="0"/>
              <a:t> factors…)</a:t>
            </a:r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AE0A7-64D6-4B3B-BE4A-262BBF39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1B35-6FAF-4EF6-AE2B-9AC964B8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89F-32DA-440D-953C-5C99A82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975C1-88D0-423D-918C-65293A7B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4" y="2933700"/>
            <a:ext cx="832415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F67C-67A7-4619-BC4C-A531EA0C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SideNote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9C47-6DFA-4AFD-834F-13B1AD68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Swarm nodes talk through static IP addresses</a:t>
            </a:r>
          </a:p>
          <a:p>
            <a:pPr lvl="1"/>
            <a:r>
              <a:rPr lang="en-US" dirty="0"/>
              <a:t>I.e. they need these to be fixed</a:t>
            </a:r>
          </a:p>
          <a:p>
            <a:r>
              <a:rPr lang="en-US" dirty="0"/>
              <a:t>On my home router in my Corona Bubble lab I found that I could assign static DHCP leases to swarm nodes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6519-0E80-42E4-ABA9-5619D6F7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D301-08D9-4F39-A8F2-F1ED7894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F460-DDD8-4A01-9A60-22D8EDB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08D39-A646-48CB-AF3F-C15F8257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31" y="2823099"/>
            <a:ext cx="4300537" cy="23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D014-E91C-437F-AF8A-1F76E0B0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C5D9-48AE-4FD5-A306-5D7805B7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can manipulate services directly using docker engine commands</a:t>
            </a:r>
          </a:p>
          <a:p>
            <a:pPr lvl="1"/>
            <a:r>
              <a:rPr lang="da-DK" dirty="0"/>
              <a:t>That is – </a:t>
            </a:r>
            <a:r>
              <a:rPr lang="da-DK" i="1" dirty="0"/>
              <a:t>manual interaction </a:t>
            </a:r>
            <a:r>
              <a:rPr lang="da-DK" i="1" dirty="0">
                <a:sym typeface="Wingdings" panose="05000000000000000000" pitchFamily="2" charset="2"/>
              </a:rPr>
              <a:t></a:t>
            </a:r>
          </a:p>
          <a:p>
            <a:r>
              <a:rPr lang="da-DK" i="1" dirty="0">
                <a:sym typeface="Wingdings" panose="05000000000000000000" pitchFamily="2" charset="2"/>
              </a:rPr>
              <a:t>Infrastructure-as-code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Automate through scripting</a:t>
            </a:r>
          </a:p>
          <a:p>
            <a:r>
              <a:rPr lang="da-DK" b="1" dirty="0">
                <a:sym typeface="Wingdings" panose="05000000000000000000" pitchFamily="2" charset="2"/>
              </a:rPr>
              <a:t>Stack:</a:t>
            </a:r>
            <a:r>
              <a:rPr lang="da-DK" dirty="0">
                <a:sym typeface="Wingdings" panose="05000000000000000000" pitchFamily="2" charset="2"/>
              </a:rPr>
              <a:t> Group of interrelated services that share dependencies, and are </a:t>
            </a:r>
            <a:r>
              <a:rPr lang="da-DK" i="1" dirty="0">
                <a:sym typeface="Wingdings" panose="05000000000000000000" pitchFamily="2" charset="2"/>
              </a:rPr>
              <a:t>orchestrated and scaled together</a:t>
            </a:r>
            <a:r>
              <a:rPr lang="da-DK" dirty="0">
                <a:sym typeface="Wingdings" panose="05000000000000000000" pitchFamily="2" charset="2"/>
              </a:rPr>
              <a:t>.</a:t>
            </a:r>
          </a:p>
          <a:p>
            <a:endParaRPr lang="da-DK" b="1" dirty="0">
              <a:sym typeface="Wingdings" panose="05000000000000000000" pitchFamily="2" charset="2"/>
            </a:endParaRPr>
          </a:p>
          <a:p>
            <a:r>
              <a:rPr lang="da-DK" b="1" dirty="0">
                <a:sym typeface="Wingdings" panose="05000000000000000000" pitchFamily="2" charset="2"/>
              </a:rPr>
              <a:t>Compose-file</a:t>
            </a:r>
            <a:r>
              <a:rPr lang="da-DK" dirty="0">
                <a:sym typeface="Wingdings" panose="05000000000000000000" pitchFamily="2" charset="2"/>
              </a:rPr>
              <a:t>: IaC for defining how containers behave in production. Writting in a specific YAML format.</a:t>
            </a:r>
            <a:endParaRPr lang="en-US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7CC076-0E20-4CDA-A914-68BAF7C71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3"/>
          <a:stretch/>
        </p:blipFill>
        <p:spPr bwMode="auto">
          <a:xfrm>
            <a:off x="4739025" y="1409700"/>
            <a:ext cx="4023975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37F302-EE3F-4EA4-AB0B-4C8611D9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38C03A1-D208-480F-B54B-ED44E9DB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703530-3FAF-4C19-913C-407136EF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1274" y="5296958"/>
            <a:ext cx="2133600" cy="304271"/>
          </a:xfrm>
        </p:spPr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7EFC4-7274-47E1-AB40-9B5D9F803F5B}"/>
              </a:ext>
            </a:extLst>
          </p:cNvPr>
          <p:cNvSpPr/>
          <p:nvPr/>
        </p:nvSpPr>
        <p:spPr>
          <a:xfrm rot="213564">
            <a:off x="5956482" y="4997847"/>
            <a:ext cx="2209800" cy="4836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Or is it a ‘stack file’? Shooting a moving target </a:t>
            </a:r>
            <a:r>
              <a:rPr lang="da-DK" sz="1200" dirty="0">
                <a:sym typeface="Wingdings" panose="05000000000000000000" pitchFamily="2" charset="2"/>
              </a:rPr>
              <a:t>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909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</a:t>
            </a:r>
            <a:r>
              <a:rPr lang="en-US" dirty="0" err="1"/>
              <a:t>natomy</a:t>
            </a:r>
            <a:r>
              <a:rPr lang="en-US" dirty="0"/>
              <a:t> of Compose-file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typical Compose-file</a:t>
            </a:r>
          </a:p>
          <a:p>
            <a:pPr lvl="1"/>
            <a:r>
              <a:rPr lang="en-US" dirty="0"/>
              <a:t>YAML file</a:t>
            </a:r>
          </a:p>
          <a:p>
            <a:pPr lvl="1"/>
            <a:r>
              <a:rPr lang="en-US" dirty="0"/>
              <a:t>Hierarchy by </a:t>
            </a:r>
            <a:r>
              <a:rPr lang="en-US" b="1" dirty="0"/>
              <a:t>indentation</a:t>
            </a:r>
          </a:p>
          <a:p>
            <a:pPr lvl="2"/>
            <a:r>
              <a:rPr lang="en-US" b="1" noProof="0" dirty="0"/>
              <a:t>(use spaces!!!)</a:t>
            </a:r>
          </a:p>
          <a:p>
            <a:pPr lvl="2"/>
            <a:r>
              <a:rPr lang="en-US" b="1" dirty="0"/>
              <a:t>(be aware of whitespace)</a:t>
            </a:r>
            <a:endParaRPr lang="en-US" b="1" noProof="0" dirty="0"/>
          </a:p>
          <a:p>
            <a:pPr lvl="1"/>
            <a:r>
              <a:rPr lang="en-US" dirty="0"/>
              <a:t>State</a:t>
            </a:r>
          </a:p>
          <a:p>
            <a:pPr lvl="2"/>
            <a:r>
              <a:rPr lang="en-US" i="1" noProof="0" dirty="0"/>
              <a:t>Services to deploy</a:t>
            </a:r>
          </a:p>
          <a:p>
            <a:pPr lvl="2"/>
            <a:r>
              <a:rPr lang="en-US" i="1" dirty="0"/>
              <a:t>Networks to create</a:t>
            </a:r>
          </a:p>
          <a:p>
            <a:pPr lvl="2"/>
            <a:r>
              <a:rPr lang="en-US" i="1" noProof="0" dirty="0"/>
              <a:t>(Volumes to create)</a:t>
            </a:r>
          </a:p>
          <a:p>
            <a:pPr lvl="2"/>
            <a:r>
              <a:rPr lang="en-US" i="1" dirty="0"/>
              <a:t>…</a:t>
            </a:r>
            <a:endParaRPr lang="en-US" i="1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CC5B4-2B23-422F-A07E-652B1597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7DF821-63A0-404A-B78D-723D95EE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736CA0-9614-48AA-A625-58476A2E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814527"/>
            <a:ext cx="3543300" cy="43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8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</a:t>
            </a:r>
            <a:r>
              <a:rPr lang="en-US" dirty="0"/>
              <a:t>atomy of Compose-file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Service definition</a:t>
            </a:r>
          </a:p>
          <a:p>
            <a:pPr lvl="1"/>
            <a:r>
              <a:rPr lang="en-US" noProof="0" dirty="0"/>
              <a:t>Docker image </a:t>
            </a:r>
            <a:r>
              <a:rPr lang="en-US" dirty="0"/>
              <a:t>that holds task</a:t>
            </a:r>
          </a:p>
          <a:p>
            <a:pPr lvl="2"/>
            <a:r>
              <a:rPr lang="en-US" noProof="0" dirty="0"/>
              <a:t>Only docker hub images</a:t>
            </a:r>
            <a:br>
              <a:rPr lang="en-US" noProof="0" dirty="0"/>
            </a:br>
            <a:r>
              <a:rPr lang="en-US" noProof="0" dirty="0"/>
              <a:t>(or in local image cache)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Properties</a:t>
            </a:r>
          </a:p>
          <a:p>
            <a:pPr lvl="2"/>
            <a:r>
              <a:rPr lang="en-US" noProof="0" dirty="0"/>
              <a:t>Ports to expose</a:t>
            </a:r>
          </a:p>
          <a:p>
            <a:pPr lvl="2"/>
            <a:r>
              <a:rPr lang="en-US" dirty="0"/>
              <a:t>Network to use</a:t>
            </a:r>
          </a:p>
          <a:p>
            <a:pPr lvl="2"/>
            <a:r>
              <a:rPr lang="en-US" dirty="0"/>
              <a:t>(Volume to use)</a:t>
            </a:r>
          </a:p>
          <a:p>
            <a:pPr lvl="2"/>
            <a:r>
              <a:rPr lang="en-US" dirty="0"/>
              <a:t>Etc.</a:t>
            </a:r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CC5B4-2B23-422F-A07E-652B1597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7DF821-63A0-404A-B78D-723D95EE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736CA0-9614-48AA-A625-58476A2E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814527"/>
            <a:ext cx="3543300" cy="43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812A70-C31C-418A-A8BB-2DC19522DFC5}"/>
              </a:ext>
            </a:extLst>
          </p:cNvPr>
          <p:cNvCxnSpPr/>
          <p:nvPr/>
        </p:nvCxnSpPr>
        <p:spPr>
          <a:xfrm flipV="1">
            <a:off x="4572000" y="1485900"/>
            <a:ext cx="381000" cy="762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246418-C3A5-4CED-98E3-6097C90945BA}"/>
              </a:ext>
            </a:extLst>
          </p:cNvPr>
          <p:cNvCxnSpPr/>
          <p:nvPr/>
        </p:nvCxnSpPr>
        <p:spPr>
          <a:xfrm>
            <a:off x="4572000" y="1562100"/>
            <a:ext cx="381000" cy="1828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0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1708</Words>
  <Application>Microsoft Office PowerPoint</Application>
  <PresentationFormat>On-screen Show (16:10)</PresentationFormat>
  <Paragraphs>349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Microservices and DevOps</vt:lpstr>
      <vt:lpstr>Docker Swarm</vt:lpstr>
      <vt:lpstr>Service and Task</vt:lpstr>
      <vt:lpstr>Cluster Creation</vt:lpstr>
      <vt:lpstr>Small Cluster Creation</vt:lpstr>
      <vt:lpstr>SideNote</vt:lpstr>
      <vt:lpstr>Stack</vt:lpstr>
      <vt:lpstr>Anatomy of Compose-file</vt:lpstr>
      <vt:lpstr>Anatomy of Compose-file</vt:lpstr>
      <vt:lpstr>Anatomy of Compose-file</vt:lpstr>
      <vt:lpstr>Orchestration</vt:lpstr>
      <vt:lpstr>Anatomy of Compose-file</vt:lpstr>
      <vt:lpstr>Five Instances???</vt:lpstr>
      <vt:lpstr>“Load Balancing”</vt:lpstr>
      <vt:lpstr>Example</vt:lpstr>
      <vt:lpstr>SideBar</vt:lpstr>
      <vt:lpstr>Routing</vt:lpstr>
      <vt:lpstr>Peer Bech’s Thesis</vt:lpstr>
      <vt:lpstr>Stack Manipulation</vt:lpstr>
      <vt:lpstr>Service Manipulation</vt:lpstr>
      <vt:lpstr>Example</vt:lpstr>
      <vt:lpstr>Deployment</vt:lpstr>
      <vt:lpstr>Constraints</vt:lpstr>
      <vt:lpstr>And Visually</vt:lpstr>
      <vt:lpstr>Updating the Stack</vt:lpstr>
      <vt:lpstr>Drain</vt:lpstr>
      <vt:lpstr>Drain</vt:lpstr>
      <vt:lpstr>Back to work</vt:lpstr>
      <vt:lpstr>Updating the Stack</vt:lpstr>
      <vt:lpstr>Persistence</vt:lpstr>
      <vt:lpstr>Persistence</vt:lpstr>
      <vt:lpstr>Example:</vt:lpstr>
      <vt:lpstr>Secrets</vt:lpstr>
      <vt:lpstr>Compose?</vt:lpstr>
      <vt:lpstr>Summary</vt:lpstr>
      <vt:lpstr>Appendix</vt:lpstr>
      <vt:lpstr>Init</vt:lpstr>
      <vt:lpstr>Status</vt:lpstr>
      <vt:lpstr>TestRun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102</cp:revision>
  <dcterms:created xsi:type="dcterms:W3CDTF">2006-08-16T00:00:00Z</dcterms:created>
  <dcterms:modified xsi:type="dcterms:W3CDTF">2021-09-13T13:19:14Z</dcterms:modified>
</cp:coreProperties>
</file>